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Montserrat" panose="000005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32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99d0bfcd1_0_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99d0bfcd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99d0b8e88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99d0b8e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95bc8a8af_0_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95bc8a8a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99d0bfcd1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99d0bfc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b99d0b8e88_2_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b99d0b8e8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99d0b8e88_2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99d0b8e8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99d0b8e88_2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99d0b8e88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99d0b8e88_2_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b99d0b8e88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9d0bfeb6_0_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9d0bfeb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99d0b8e88_2_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99d0b8e88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99d0b8e88_2_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99d0b8e88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99d0b8e88_2_3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99d0b8e88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5a83fd83d_1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5a83fd83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9b0fa6a94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9b0fa6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5bc8a8af_0_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5bc8a8a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b95bc8a8af_0_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b95bc8a8a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95bc8a8af_0_1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95bc8a8a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95bc8a8af_0_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95bc8a8a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9b0fa6a94_0_4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74350" y="0"/>
            <a:ext cx="8512500" cy="3054000"/>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GB" sz="4200" b="1">
                <a:solidFill>
                  <a:srgbClr val="CC0000"/>
                </a:solidFill>
                <a:latin typeface="Montserrat"/>
                <a:ea typeface="Montserrat"/>
                <a:cs typeface="Montserrat"/>
                <a:sym typeface="Montserrat"/>
              </a:rPr>
              <a:t>Capstone Project </a:t>
            </a:r>
            <a:endParaRPr sz="4200" b="1">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600" b="1">
                <a:solidFill>
                  <a:schemeClr val="lt1"/>
                </a:solidFill>
                <a:latin typeface="Montserrat"/>
                <a:ea typeface="Montserrat"/>
                <a:cs typeface="Montserrat"/>
                <a:sym typeface="Montserrat"/>
              </a:rPr>
              <a:t> Product Recommendation Engine </a:t>
            </a: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2743200" lvl="0" indent="457200" algn="l"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56" name="Google Shape;56;p13"/>
          <p:cNvPicPr preferRelativeResize="0"/>
          <p:nvPr/>
        </p:nvPicPr>
        <p:blipFill>
          <a:blip r:embed="rId3">
            <a:alphaModFix/>
          </a:blip>
          <a:stretch>
            <a:fillRect/>
          </a:stretch>
        </p:blipFill>
        <p:spPr>
          <a:xfrm>
            <a:off x="3772325" y="3000675"/>
            <a:ext cx="1936150" cy="214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sp>
        <p:nvSpPr>
          <p:cNvPr id="119" name="Google Shape;119;p22"/>
          <p:cNvSpPr txBox="1"/>
          <p:nvPr/>
        </p:nvSpPr>
        <p:spPr>
          <a:xfrm>
            <a:off x="270275" y="1168175"/>
            <a:ext cx="3613200" cy="28629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1800" b="1">
                <a:solidFill>
                  <a:schemeClr val="lt1"/>
                </a:solidFill>
                <a:latin typeface="Montserrat"/>
                <a:ea typeface="Montserrat"/>
                <a:cs typeface="Montserrat"/>
                <a:sym typeface="Montserrat"/>
              </a:rPr>
              <a:t>Feature Name - UserId</a:t>
            </a:r>
            <a:endParaRPr sz="18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Plotted graph has only top 10 Users.</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 graph is showing how many times a particular user has purchased a products.</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pic>
        <p:nvPicPr>
          <p:cNvPr id="120" name="Google Shape;120;p22"/>
          <p:cNvPicPr preferRelativeResize="0"/>
          <p:nvPr/>
        </p:nvPicPr>
        <p:blipFill>
          <a:blip r:embed="rId3">
            <a:alphaModFix/>
          </a:blip>
          <a:stretch>
            <a:fillRect/>
          </a:stretch>
        </p:blipFill>
        <p:spPr>
          <a:xfrm>
            <a:off x="3704600" y="1168175"/>
            <a:ext cx="4955726" cy="299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26" name="Google Shape;126;p23"/>
          <p:cNvPicPr preferRelativeResize="0"/>
          <p:nvPr/>
        </p:nvPicPr>
        <p:blipFill>
          <a:blip r:embed="rId3">
            <a:alphaModFix/>
          </a:blip>
          <a:stretch>
            <a:fillRect/>
          </a:stretch>
        </p:blipFill>
        <p:spPr>
          <a:xfrm>
            <a:off x="4572000" y="1107175"/>
            <a:ext cx="4260300" cy="2795184"/>
          </a:xfrm>
          <a:prstGeom prst="rect">
            <a:avLst/>
          </a:prstGeom>
          <a:noFill/>
          <a:ln>
            <a:noFill/>
          </a:ln>
        </p:spPr>
      </p:pic>
      <p:sp>
        <p:nvSpPr>
          <p:cNvPr id="127" name="Google Shape;127;p23"/>
          <p:cNvSpPr txBox="1"/>
          <p:nvPr/>
        </p:nvSpPr>
        <p:spPr>
          <a:xfrm>
            <a:off x="488200" y="1368700"/>
            <a:ext cx="3861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From chart it’s clear that -</a:t>
            </a:r>
            <a:endParaRPr sz="16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Most of the product has given as highest rating.</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Very less number of product has low rating.</a:t>
            </a:r>
            <a:endParaRPr sz="1600"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EDA Contd.</a:t>
            </a:r>
            <a:endParaRPr/>
          </a:p>
        </p:txBody>
      </p:sp>
      <p:pic>
        <p:nvPicPr>
          <p:cNvPr id="133" name="Google Shape;133;p24"/>
          <p:cNvPicPr preferRelativeResize="0"/>
          <p:nvPr/>
        </p:nvPicPr>
        <p:blipFill>
          <a:blip r:embed="rId3">
            <a:alphaModFix/>
          </a:blip>
          <a:stretch>
            <a:fillRect/>
          </a:stretch>
        </p:blipFill>
        <p:spPr>
          <a:xfrm>
            <a:off x="311700" y="1264050"/>
            <a:ext cx="5816901" cy="2772300"/>
          </a:xfrm>
          <a:prstGeom prst="rect">
            <a:avLst/>
          </a:prstGeom>
          <a:noFill/>
          <a:ln>
            <a:noFill/>
          </a:ln>
        </p:spPr>
      </p:pic>
      <p:pic>
        <p:nvPicPr>
          <p:cNvPr id="134" name="Google Shape;134;p24"/>
          <p:cNvPicPr preferRelativeResize="0"/>
          <p:nvPr/>
        </p:nvPicPr>
        <p:blipFill>
          <a:blip r:embed="rId4">
            <a:alphaModFix/>
          </a:blip>
          <a:stretch>
            <a:fillRect/>
          </a:stretch>
        </p:blipFill>
        <p:spPr>
          <a:xfrm>
            <a:off x="4521750" y="2299450"/>
            <a:ext cx="4047850" cy="253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GB" b="1">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40" name="Google Shape;140;p25"/>
          <p:cNvPicPr preferRelativeResize="0"/>
          <p:nvPr/>
        </p:nvPicPr>
        <p:blipFill>
          <a:blip r:embed="rId3">
            <a:alphaModFix/>
          </a:blip>
          <a:stretch>
            <a:fillRect/>
          </a:stretch>
        </p:blipFill>
        <p:spPr>
          <a:xfrm>
            <a:off x="311700" y="1858825"/>
            <a:ext cx="3905250" cy="2562225"/>
          </a:xfrm>
          <a:prstGeom prst="rect">
            <a:avLst/>
          </a:prstGeom>
          <a:noFill/>
          <a:ln>
            <a:noFill/>
          </a:ln>
        </p:spPr>
      </p:pic>
      <p:pic>
        <p:nvPicPr>
          <p:cNvPr id="141" name="Google Shape;141;p25"/>
          <p:cNvPicPr preferRelativeResize="0"/>
          <p:nvPr/>
        </p:nvPicPr>
        <p:blipFill>
          <a:blip r:embed="rId4">
            <a:alphaModFix/>
          </a:blip>
          <a:stretch>
            <a:fillRect/>
          </a:stretch>
        </p:blipFill>
        <p:spPr>
          <a:xfrm>
            <a:off x="4629150" y="1917200"/>
            <a:ext cx="3975275" cy="2384035"/>
          </a:xfrm>
          <a:prstGeom prst="rect">
            <a:avLst/>
          </a:prstGeom>
          <a:noFill/>
          <a:ln>
            <a:noFill/>
          </a:ln>
        </p:spPr>
      </p:pic>
      <p:sp>
        <p:nvSpPr>
          <p:cNvPr id="142" name="Google Shape;142;p25"/>
          <p:cNvSpPr txBox="1"/>
          <p:nvPr/>
        </p:nvSpPr>
        <p:spPr>
          <a:xfrm>
            <a:off x="915350" y="1360213"/>
            <a:ext cx="3163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Before Log Transformation</a:t>
            </a:r>
            <a:endParaRPr sz="1600" b="1">
              <a:solidFill>
                <a:schemeClr val="lt1"/>
              </a:solidFill>
              <a:latin typeface="Montserrat"/>
              <a:ea typeface="Montserrat"/>
              <a:cs typeface="Montserrat"/>
              <a:sym typeface="Montserrat"/>
            </a:endParaRPr>
          </a:p>
        </p:txBody>
      </p:sp>
      <p:sp>
        <p:nvSpPr>
          <p:cNvPr id="143" name="Google Shape;143;p25"/>
          <p:cNvSpPr txBox="1"/>
          <p:nvPr/>
        </p:nvSpPr>
        <p:spPr>
          <a:xfrm>
            <a:off x="5352725" y="1360225"/>
            <a:ext cx="3251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After Log Transformation</a:t>
            </a:r>
            <a:endParaRPr sz="1600" b="1">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SVD - Singular Value Decomposition</a:t>
            </a:r>
            <a:endParaRPr sz="1150">
              <a:solidFill>
                <a:srgbClr val="1E1E1E"/>
              </a:solidFill>
              <a:highlight>
                <a:schemeClr val="dk2"/>
              </a:highlight>
              <a:latin typeface="Courier New"/>
              <a:ea typeface="Courier New"/>
              <a:cs typeface="Courier New"/>
              <a:sym typeface="Courier New"/>
            </a:endParaRPr>
          </a:p>
          <a:p>
            <a:pPr marL="0" lvl="0" indent="0" algn="l" rtl="0">
              <a:spcBef>
                <a:spcPts val="0"/>
              </a:spcBef>
              <a:spcAft>
                <a:spcPts val="0"/>
              </a:spcAft>
              <a:buNone/>
            </a:pPr>
            <a:endParaRPr b="1">
              <a:latin typeface="Montserrat"/>
              <a:ea typeface="Montserrat"/>
              <a:cs typeface="Montserrat"/>
              <a:sym typeface="Montserrat"/>
            </a:endParaRPr>
          </a:p>
        </p:txBody>
      </p:sp>
      <p:pic>
        <p:nvPicPr>
          <p:cNvPr id="149" name="Google Shape;149;p26"/>
          <p:cNvPicPr preferRelativeResize="0"/>
          <p:nvPr/>
        </p:nvPicPr>
        <p:blipFill>
          <a:blip r:embed="rId3">
            <a:alphaModFix/>
          </a:blip>
          <a:stretch>
            <a:fillRect/>
          </a:stretch>
        </p:blipFill>
        <p:spPr>
          <a:xfrm>
            <a:off x="4243800" y="1164800"/>
            <a:ext cx="4588500" cy="2920425"/>
          </a:xfrm>
          <a:prstGeom prst="rect">
            <a:avLst/>
          </a:prstGeom>
          <a:noFill/>
          <a:ln>
            <a:noFill/>
          </a:ln>
        </p:spPr>
      </p:pic>
      <p:sp>
        <p:nvSpPr>
          <p:cNvPr id="150" name="Google Shape;150;p26"/>
          <p:cNvSpPr txBox="1"/>
          <p:nvPr/>
        </p:nvSpPr>
        <p:spPr>
          <a:xfrm>
            <a:off x="350175" y="1164800"/>
            <a:ext cx="3859500" cy="3411600"/>
          </a:xfrm>
          <a:prstGeom prst="rect">
            <a:avLst/>
          </a:prstGeom>
          <a:noFill/>
          <a:ln>
            <a:noFill/>
          </a:ln>
        </p:spPr>
        <p:txBody>
          <a:bodyPr spcFirstLastPara="1" wrap="square" lIns="91425" tIns="91425" rIns="91425" bIns="91425" anchor="t" anchorCtr="0">
            <a:spAutoFit/>
          </a:bodyPr>
          <a:lstStyle/>
          <a:p>
            <a:pPr marL="457200" lvl="0" indent="-323850" algn="l" rtl="0">
              <a:lnSpc>
                <a:spcPct val="130434"/>
              </a:lnSpc>
              <a:spcBef>
                <a:spcPts val="0"/>
              </a:spcBef>
              <a:spcAft>
                <a:spcPts val="0"/>
              </a:spcAft>
              <a:buClr>
                <a:schemeClr val="lt1"/>
              </a:buClr>
              <a:buSzPts val="1500"/>
              <a:buFont typeface="Montserrat"/>
              <a:buChar char="➢"/>
            </a:pPr>
            <a:r>
              <a:rPr lang="en-GB" sz="1500" b="1">
                <a:solidFill>
                  <a:schemeClr val="lt1"/>
                </a:solidFill>
                <a:highlight>
                  <a:srgbClr val="FFFFFF"/>
                </a:highlight>
                <a:latin typeface="Montserrat"/>
                <a:ea typeface="Montserrat"/>
                <a:cs typeface="Montserrat"/>
                <a:sym typeface="Montserrat"/>
              </a:rPr>
              <a:t>The Singular-Value Decomposition, is a matrix decomposition method for reducing a matrix to its constituent parts in order to make certain subsequent matrix calculations simpler. It provides another way to factorize a matrix, into singular vectors and singular values.</a:t>
            </a:r>
            <a:endParaRPr sz="15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1190550"/>
            <a:ext cx="85206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a:latin typeface="Montserrat"/>
                <a:ea typeface="Montserrat"/>
                <a:cs typeface="Montserrat"/>
                <a:sym typeface="Montserrat"/>
              </a:rPr>
              <a:t>Collaborative Recommendation System</a:t>
            </a:r>
            <a:endParaRPr sz="2000" b="1">
              <a:latin typeface="Montserrat"/>
              <a:ea typeface="Montserrat"/>
              <a:cs typeface="Montserrat"/>
              <a:sym typeface="Montserrat"/>
            </a:endParaRPr>
          </a:p>
        </p:txBody>
      </p:sp>
      <p:sp>
        <p:nvSpPr>
          <p:cNvPr id="156" name="Google Shape;156;p27"/>
          <p:cNvSpPr txBox="1">
            <a:spLocks noGrp="1"/>
          </p:cNvSpPr>
          <p:nvPr>
            <p:ph type="body" idx="1"/>
          </p:nvPr>
        </p:nvSpPr>
        <p:spPr>
          <a:xfrm>
            <a:off x="378975" y="1750825"/>
            <a:ext cx="84534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lt1"/>
                </a:solidFill>
              </a:rPr>
              <a:t>No of Components in SVD = 35</a:t>
            </a:r>
            <a:endParaRPr sz="1600" b="1">
              <a:solidFill>
                <a:schemeClr val="lt1"/>
              </a:solidFill>
            </a:endParaRPr>
          </a:p>
          <a:p>
            <a:pPr marL="0" lvl="0" indent="0" algn="l" rtl="0">
              <a:spcBef>
                <a:spcPts val="0"/>
              </a:spcBef>
              <a:spcAft>
                <a:spcPts val="0"/>
              </a:spcAft>
              <a:buNone/>
            </a:pPr>
            <a:r>
              <a:rPr lang="en-GB" sz="1600" b="1">
                <a:solidFill>
                  <a:schemeClr val="lt1"/>
                </a:solidFill>
              </a:rPr>
              <a:t>Pivot Matrix:    Shape (22363,12101)</a:t>
            </a:r>
            <a:endParaRPr sz="1600" b="1">
              <a:solidFill>
                <a:schemeClr val="lt1"/>
              </a:solidFill>
            </a:endParaRPr>
          </a:p>
          <a:p>
            <a:pPr marL="0" lvl="0" indent="0" algn="l" rtl="0">
              <a:spcBef>
                <a:spcPts val="0"/>
              </a:spcBef>
              <a:spcAft>
                <a:spcPts val="0"/>
              </a:spcAft>
              <a:buNone/>
            </a:pPr>
            <a:endParaRPr>
              <a:solidFill>
                <a:schemeClr val="lt1"/>
              </a:solidFill>
            </a:endParaRPr>
          </a:p>
        </p:txBody>
      </p:sp>
      <p:pic>
        <p:nvPicPr>
          <p:cNvPr id="157" name="Google Shape;157;p27"/>
          <p:cNvPicPr preferRelativeResize="0"/>
          <p:nvPr/>
        </p:nvPicPr>
        <p:blipFill>
          <a:blip r:embed="rId3">
            <a:alphaModFix/>
          </a:blip>
          <a:stretch>
            <a:fillRect/>
          </a:stretch>
        </p:blipFill>
        <p:spPr>
          <a:xfrm>
            <a:off x="311700" y="2466700"/>
            <a:ext cx="8520601" cy="2093200"/>
          </a:xfrm>
          <a:prstGeom prst="rect">
            <a:avLst/>
          </a:prstGeom>
          <a:noFill/>
          <a:ln>
            <a:noFill/>
          </a:ln>
        </p:spPr>
      </p:pic>
      <p:sp>
        <p:nvSpPr>
          <p:cNvPr id="158" name="Google Shape;158;p27"/>
          <p:cNvSpPr txBox="1"/>
          <p:nvPr/>
        </p:nvSpPr>
        <p:spPr>
          <a:xfrm>
            <a:off x="311700" y="178425"/>
            <a:ext cx="770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dk1"/>
                </a:solidFill>
              </a:rPr>
              <a:t>                 Machine Learning Algorithm</a:t>
            </a:r>
            <a:endParaRPr sz="28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171200"/>
            <a:ext cx="85206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Evaluation for Collaborative Filtering</a:t>
            </a:r>
            <a:endParaRPr b="1">
              <a:latin typeface="Montserrat"/>
              <a:ea typeface="Montserrat"/>
              <a:cs typeface="Montserrat"/>
              <a:sym typeface="Montserrat"/>
            </a:endParaRPr>
          </a:p>
        </p:txBody>
      </p:sp>
      <p:pic>
        <p:nvPicPr>
          <p:cNvPr id="164" name="Google Shape;164;p28"/>
          <p:cNvPicPr preferRelativeResize="0"/>
          <p:nvPr/>
        </p:nvPicPr>
        <p:blipFill>
          <a:blip r:embed="rId3">
            <a:alphaModFix/>
          </a:blip>
          <a:stretch>
            <a:fillRect/>
          </a:stretch>
        </p:blipFill>
        <p:spPr>
          <a:xfrm>
            <a:off x="521350" y="2108750"/>
            <a:ext cx="8201600" cy="2665250"/>
          </a:xfrm>
          <a:prstGeom prst="rect">
            <a:avLst/>
          </a:prstGeom>
          <a:noFill/>
          <a:ln>
            <a:noFill/>
          </a:ln>
        </p:spPr>
      </p:pic>
      <p:sp>
        <p:nvSpPr>
          <p:cNvPr id="165" name="Google Shape;165;p28"/>
          <p:cNvSpPr txBox="1"/>
          <p:nvPr/>
        </p:nvSpPr>
        <p:spPr>
          <a:xfrm>
            <a:off x="5688200" y="723675"/>
            <a:ext cx="2139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Overall Accuracy</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recall@5: 0.3847 </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recall@10: 0.4759</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recall@15: 0.5358</a:t>
            </a:r>
            <a:endParaRPr sz="1600" b="1">
              <a:solidFill>
                <a:schemeClr val="lt1"/>
              </a:solidFill>
              <a:latin typeface="Montserrat"/>
              <a:ea typeface="Montserrat"/>
              <a:cs typeface="Montserrat"/>
              <a:sym typeface="Montserrat"/>
            </a:endParaRPr>
          </a:p>
        </p:txBody>
      </p:sp>
      <p:sp>
        <p:nvSpPr>
          <p:cNvPr id="166" name="Google Shape;166;p28"/>
          <p:cNvSpPr txBox="1"/>
          <p:nvPr/>
        </p:nvSpPr>
        <p:spPr>
          <a:xfrm>
            <a:off x="645850" y="879300"/>
            <a:ext cx="3369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Random 10 User Id Details</a:t>
            </a:r>
            <a:endParaRPr sz="1600" b="1">
              <a:solidFill>
                <a:schemeClr val="lt1"/>
              </a:solidFill>
              <a:latin typeface="Montserrat"/>
              <a:ea typeface="Montserrat"/>
              <a:cs typeface="Montserrat"/>
              <a:sym typeface="Montserrat"/>
            </a:endParaRPr>
          </a:p>
        </p:txBody>
      </p:sp>
      <p:sp>
        <p:nvSpPr>
          <p:cNvPr id="167" name="Google Shape;167;p28"/>
          <p:cNvSpPr/>
          <p:nvPr/>
        </p:nvSpPr>
        <p:spPr>
          <a:xfrm>
            <a:off x="1778175" y="1423975"/>
            <a:ext cx="540600" cy="571200"/>
          </a:xfrm>
          <a:prstGeom prst="down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311700" y="217875"/>
            <a:ext cx="8520600" cy="6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Content-Based Recommendation System</a:t>
            </a:r>
            <a:endParaRPr b="1">
              <a:latin typeface="Montserrat"/>
              <a:ea typeface="Montserrat"/>
              <a:cs typeface="Montserrat"/>
              <a:sym typeface="Montserrat"/>
            </a:endParaRPr>
          </a:p>
        </p:txBody>
      </p:sp>
      <p:pic>
        <p:nvPicPr>
          <p:cNvPr id="173" name="Google Shape;173;p29"/>
          <p:cNvPicPr preferRelativeResize="0"/>
          <p:nvPr/>
        </p:nvPicPr>
        <p:blipFill>
          <a:blip r:embed="rId3">
            <a:alphaModFix/>
          </a:blip>
          <a:stretch>
            <a:fillRect/>
          </a:stretch>
        </p:blipFill>
        <p:spPr>
          <a:xfrm>
            <a:off x="254700" y="1307275"/>
            <a:ext cx="8634600" cy="1441138"/>
          </a:xfrm>
          <a:prstGeom prst="rect">
            <a:avLst/>
          </a:prstGeom>
          <a:noFill/>
          <a:ln>
            <a:noFill/>
          </a:ln>
        </p:spPr>
      </p:pic>
      <p:sp>
        <p:nvSpPr>
          <p:cNvPr id="174" name="Google Shape;174;p29"/>
          <p:cNvSpPr txBox="1"/>
          <p:nvPr/>
        </p:nvSpPr>
        <p:spPr>
          <a:xfrm>
            <a:off x="443550" y="832575"/>
            <a:ext cx="238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Dataset</a:t>
            </a:r>
            <a:endParaRPr sz="1600" b="1">
              <a:solidFill>
                <a:schemeClr val="lt1"/>
              </a:solidFill>
              <a:latin typeface="Montserrat"/>
              <a:ea typeface="Montserrat"/>
              <a:cs typeface="Montserrat"/>
              <a:sym typeface="Montserrat"/>
            </a:endParaRPr>
          </a:p>
        </p:txBody>
      </p:sp>
      <p:pic>
        <p:nvPicPr>
          <p:cNvPr id="175" name="Google Shape;175;p29"/>
          <p:cNvPicPr preferRelativeResize="0"/>
          <p:nvPr/>
        </p:nvPicPr>
        <p:blipFill>
          <a:blip r:embed="rId4">
            <a:alphaModFix/>
          </a:blip>
          <a:stretch>
            <a:fillRect/>
          </a:stretch>
        </p:blipFill>
        <p:spPr>
          <a:xfrm>
            <a:off x="2497800" y="2975700"/>
            <a:ext cx="6536400" cy="1903225"/>
          </a:xfrm>
          <a:prstGeom prst="rect">
            <a:avLst/>
          </a:prstGeom>
          <a:noFill/>
          <a:ln>
            <a:noFill/>
          </a:ln>
        </p:spPr>
      </p:pic>
      <p:sp>
        <p:nvSpPr>
          <p:cNvPr id="176" name="Google Shape;176;p29"/>
          <p:cNvSpPr txBox="1"/>
          <p:nvPr/>
        </p:nvSpPr>
        <p:spPr>
          <a:xfrm>
            <a:off x="254700" y="3120350"/>
            <a:ext cx="2243100" cy="105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0"/>
              </a:spcAft>
              <a:buNone/>
            </a:pPr>
            <a:r>
              <a:rPr lang="en-GB" sz="1600" b="1">
                <a:solidFill>
                  <a:schemeClr val="lt1"/>
                </a:solidFill>
                <a:highlight>
                  <a:srgbClr val="FFFFFF"/>
                </a:highlight>
                <a:latin typeface="Montserrat"/>
                <a:ea typeface="Montserrat"/>
                <a:cs typeface="Montserrat"/>
                <a:sym typeface="Montserrat"/>
              </a:rPr>
              <a:t>TF-IDF Vectorizer Technique</a:t>
            </a:r>
            <a:endParaRPr sz="1600" b="1">
              <a:solidFill>
                <a:schemeClr val="lt1"/>
              </a:solidFill>
              <a:highlight>
                <a:srgbClr val="FFFFFF"/>
              </a:highlight>
              <a:latin typeface="Montserrat"/>
              <a:ea typeface="Montserrat"/>
              <a:cs typeface="Montserrat"/>
              <a:sym typeface="Montserrat"/>
            </a:endParaRPr>
          </a:p>
          <a:p>
            <a:pPr marL="0" lvl="0" indent="0" algn="l" rtl="0">
              <a:spcBef>
                <a:spcPts val="700"/>
              </a:spcBef>
              <a:spcAft>
                <a:spcPts val="0"/>
              </a:spcAft>
              <a:buNone/>
            </a:pPr>
            <a:endParaRPr/>
          </a:p>
        </p:txBody>
      </p:sp>
      <p:sp>
        <p:nvSpPr>
          <p:cNvPr id="177" name="Google Shape;177;p29"/>
          <p:cNvSpPr/>
          <p:nvPr/>
        </p:nvSpPr>
        <p:spPr>
          <a:xfrm>
            <a:off x="1003800" y="3766150"/>
            <a:ext cx="1260600" cy="614700"/>
          </a:xfrm>
          <a:prstGeom prst="notched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0"/>
          <p:cNvPicPr preferRelativeResize="0"/>
          <p:nvPr/>
        </p:nvPicPr>
        <p:blipFill>
          <a:blip r:embed="rId3">
            <a:alphaModFix/>
          </a:blip>
          <a:stretch>
            <a:fillRect/>
          </a:stretch>
        </p:blipFill>
        <p:spPr>
          <a:xfrm>
            <a:off x="472500" y="1576549"/>
            <a:ext cx="3685250" cy="1990400"/>
          </a:xfrm>
          <a:prstGeom prst="rect">
            <a:avLst/>
          </a:prstGeom>
          <a:noFill/>
          <a:ln>
            <a:noFill/>
          </a:ln>
        </p:spPr>
      </p:pic>
      <p:sp>
        <p:nvSpPr>
          <p:cNvPr id="183" name="Google Shape;183;p30"/>
          <p:cNvSpPr txBox="1"/>
          <p:nvPr/>
        </p:nvSpPr>
        <p:spPr>
          <a:xfrm>
            <a:off x="507375" y="505800"/>
            <a:ext cx="518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chemeClr val="dk1"/>
                </a:solidFill>
                <a:latin typeface="Montserrat"/>
                <a:ea typeface="Montserrat"/>
                <a:cs typeface="Montserrat"/>
                <a:sym typeface="Montserrat"/>
              </a:rPr>
              <a:t>Contt..</a:t>
            </a:r>
            <a:endParaRPr sz="2600">
              <a:solidFill>
                <a:srgbClr val="134F5C"/>
              </a:solidFill>
            </a:endParaRPr>
          </a:p>
        </p:txBody>
      </p:sp>
      <p:pic>
        <p:nvPicPr>
          <p:cNvPr id="184" name="Google Shape;184;p30"/>
          <p:cNvPicPr preferRelativeResize="0"/>
          <p:nvPr/>
        </p:nvPicPr>
        <p:blipFill>
          <a:blip r:embed="rId4">
            <a:alphaModFix/>
          </a:blip>
          <a:stretch>
            <a:fillRect/>
          </a:stretch>
        </p:blipFill>
        <p:spPr>
          <a:xfrm>
            <a:off x="4745224" y="1517926"/>
            <a:ext cx="4069625" cy="2107650"/>
          </a:xfrm>
          <a:prstGeom prst="rect">
            <a:avLst/>
          </a:prstGeom>
          <a:noFill/>
          <a:ln>
            <a:noFill/>
          </a:ln>
        </p:spPr>
      </p:pic>
      <p:sp>
        <p:nvSpPr>
          <p:cNvPr id="185" name="Google Shape;185;p30"/>
          <p:cNvSpPr txBox="1"/>
          <p:nvPr/>
        </p:nvSpPr>
        <p:spPr>
          <a:xfrm>
            <a:off x="5832200" y="3870700"/>
            <a:ext cx="250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High Score Words</a:t>
            </a:r>
            <a:endParaRPr sz="400">
              <a:solidFill>
                <a:schemeClr val="lt1"/>
              </a:solidFill>
            </a:endParaRPr>
          </a:p>
        </p:txBody>
      </p:sp>
      <p:sp>
        <p:nvSpPr>
          <p:cNvPr id="186" name="Google Shape;186;p30"/>
          <p:cNvSpPr txBox="1"/>
          <p:nvPr/>
        </p:nvSpPr>
        <p:spPr>
          <a:xfrm>
            <a:off x="1368700" y="3809675"/>
            <a:ext cx="226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rPr>
              <a:t>Low Score Words</a:t>
            </a:r>
            <a:endParaRPr sz="1800"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311700" y="336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highlight>
                  <a:srgbClr val="FFFFFF"/>
                </a:highlight>
              </a:rPr>
              <a:t>Cosine Similarity</a:t>
            </a:r>
            <a:endParaRPr/>
          </a:p>
        </p:txBody>
      </p:sp>
      <p:pic>
        <p:nvPicPr>
          <p:cNvPr id="192" name="Google Shape;192;p31"/>
          <p:cNvPicPr preferRelativeResize="0"/>
          <p:nvPr/>
        </p:nvPicPr>
        <p:blipFill>
          <a:blip r:embed="rId3">
            <a:alphaModFix/>
          </a:blip>
          <a:stretch>
            <a:fillRect/>
          </a:stretch>
        </p:blipFill>
        <p:spPr>
          <a:xfrm>
            <a:off x="4923550" y="1290100"/>
            <a:ext cx="3667501" cy="2445000"/>
          </a:xfrm>
          <a:prstGeom prst="rect">
            <a:avLst/>
          </a:prstGeom>
          <a:noFill/>
          <a:ln>
            <a:noFill/>
          </a:ln>
        </p:spPr>
      </p:pic>
      <p:sp>
        <p:nvSpPr>
          <p:cNvPr id="193" name="Google Shape;193;p31"/>
          <p:cNvSpPr txBox="1"/>
          <p:nvPr/>
        </p:nvSpPr>
        <p:spPr>
          <a:xfrm>
            <a:off x="427975" y="1175000"/>
            <a:ext cx="42408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Cosine similarity measures the similarity between two vectors of an inner product space.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It is measured by the cosine of the angle between two vectors and determines whether two vectors are pointing in roughly the same direction.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It is often used to measure document similarity in text analysis.</a:t>
            </a:r>
            <a:endParaRPr sz="1600" b="1">
              <a:solidFill>
                <a:schemeClr val="lt1"/>
              </a:solidFill>
              <a:latin typeface="Montserrat"/>
              <a:ea typeface="Montserrat"/>
              <a:cs typeface="Montserrat"/>
              <a:sym typeface="Montserrat"/>
            </a:endParaRPr>
          </a:p>
        </p:txBody>
      </p:sp>
      <p:pic>
        <p:nvPicPr>
          <p:cNvPr id="194" name="Google Shape;194;p31"/>
          <p:cNvPicPr preferRelativeResize="0"/>
          <p:nvPr/>
        </p:nvPicPr>
        <p:blipFill>
          <a:blip r:embed="rId4">
            <a:alphaModFix/>
          </a:blip>
          <a:stretch>
            <a:fillRect/>
          </a:stretch>
        </p:blipFill>
        <p:spPr>
          <a:xfrm>
            <a:off x="1943300" y="3840800"/>
            <a:ext cx="3981450"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latin typeface="Montserrat"/>
                <a:ea typeface="Montserrat"/>
                <a:cs typeface="Montserrat"/>
                <a:sym typeface="Montserrat"/>
              </a:rPr>
              <a:t>Content</a:t>
            </a:r>
            <a:endParaRPr b="1">
              <a:latin typeface="Montserrat"/>
              <a:ea typeface="Montserrat"/>
              <a:cs typeface="Montserrat"/>
              <a:sym typeface="Montserrat"/>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Problem Statement</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Data Summary</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Recommendation System</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Product Recommendation</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Approaches of Recommendation Systems</a:t>
            </a:r>
            <a:endParaRPr sz="1600" b="1">
              <a:solidFill>
                <a:schemeClr val="lt1"/>
              </a:solidFill>
              <a:highlight>
                <a:schemeClr val="dk2"/>
              </a:highlight>
              <a:latin typeface="Montserrat"/>
              <a:ea typeface="Montserrat"/>
              <a:cs typeface="Montserrat"/>
              <a:sym typeface="Montserrat"/>
            </a:endParaRPr>
          </a:p>
          <a:p>
            <a:pPr marL="457200" lvl="0" indent="-330200" algn="l" rtl="0">
              <a:lnSpc>
                <a:spcPct val="100000"/>
              </a:lnSpc>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Exploratory Data Analysis</a:t>
            </a:r>
            <a:endParaRPr sz="1600" b="1">
              <a:solidFill>
                <a:schemeClr val="lt1"/>
              </a:solidFill>
              <a:highlight>
                <a:srgbClr val="FFFFFF"/>
              </a:highlight>
              <a:latin typeface="Montserrat"/>
              <a:ea typeface="Montserrat"/>
              <a:cs typeface="Montserrat"/>
              <a:sym typeface="Montserrat"/>
            </a:endParaRPr>
          </a:p>
          <a:p>
            <a:pPr marL="457200" lvl="0" indent="-330200" algn="l" rtl="0">
              <a:lnSpc>
                <a:spcPct val="100000"/>
              </a:lnSpc>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Machine Learning Algorithm</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Challenges</a:t>
            </a:r>
            <a:endParaRPr sz="1600" b="1">
              <a:solidFill>
                <a:schemeClr val="lt1"/>
              </a:solidFill>
              <a:highlight>
                <a:schemeClr val="dk2"/>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chemeClr val="dk2"/>
                </a:highlight>
                <a:latin typeface="Montserrat"/>
                <a:ea typeface="Montserrat"/>
                <a:cs typeface="Montserrat"/>
                <a:sym typeface="Montserrat"/>
              </a:rPr>
              <a:t>Conclusion</a:t>
            </a:r>
            <a:endParaRPr sz="1600" b="1">
              <a:solidFill>
                <a:schemeClr val="lt1"/>
              </a:solidFill>
              <a:highlight>
                <a:schemeClr val="dk2"/>
              </a:highlight>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311700" y="124500"/>
            <a:ext cx="8520600" cy="661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b="1">
                <a:latin typeface="Montserrat"/>
                <a:ea typeface="Montserrat"/>
                <a:cs typeface="Montserrat"/>
                <a:sym typeface="Montserrat"/>
              </a:rPr>
              <a:t>Token Relevance to a Particular User</a:t>
            </a:r>
            <a:endParaRPr b="1">
              <a:latin typeface="Montserrat"/>
              <a:ea typeface="Montserrat"/>
              <a:cs typeface="Montserrat"/>
              <a:sym typeface="Montserrat"/>
            </a:endParaRPr>
          </a:p>
          <a:p>
            <a:pPr marL="0" lvl="0" indent="0" algn="ctr" rtl="0">
              <a:spcBef>
                <a:spcPts val="0"/>
              </a:spcBef>
              <a:spcAft>
                <a:spcPts val="0"/>
              </a:spcAft>
              <a:buNone/>
            </a:pPr>
            <a:endParaRPr/>
          </a:p>
        </p:txBody>
      </p:sp>
      <p:sp>
        <p:nvSpPr>
          <p:cNvPr id="200" name="Google Shape;200;p32"/>
          <p:cNvSpPr txBox="1">
            <a:spLocks noGrp="1"/>
          </p:cNvSpPr>
          <p:nvPr>
            <p:ph type="body" idx="1"/>
          </p:nvPr>
        </p:nvSpPr>
        <p:spPr>
          <a:xfrm>
            <a:off x="1252800" y="910425"/>
            <a:ext cx="5711700" cy="4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UserId: </a:t>
            </a:r>
            <a:r>
              <a:rPr lang="en-GB" b="1">
                <a:solidFill>
                  <a:schemeClr val="lt1"/>
                </a:solidFill>
                <a:highlight>
                  <a:srgbClr val="FFFFFE"/>
                </a:highlight>
                <a:latin typeface="Montserrat"/>
                <a:ea typeface="Montserrat"/>
                <a:cs typeface="Montserrat"/>
                <a:sym typeface="Montserrat"/>
              </a:rPr>
              <a:t>A00414041RD0BXM6WK0GX</a:t>
            </a:r>
            <a:endParaRPr b="1">
              <a:solidFill>
                <a:schemeClr val="lt1"/>
              </a:solidFill>
              <a:highlight>
                <a:srgbClr val="FFFFFE"/>
              </a:highlight>
              <a:latin typeface="Montserrat"/>
              <a:ea typeface="Montserrat"/>
              <a:cs typeface="Montserrat"/>
              <a:sym typeface="Montserrat"/>
            </a:endParaRPr>
          </a:p>
          <a:p>
            <a:pPr marL="0" lvl="0" indent="0" algn="l" rtl="0">
              <a:spcBef>
                <a:spcPts val="0"/>
              </a:spcBef>
              <a:spcAft>
                <a:spcPts val="0"/>
              </a:spcAft>
              <a:buNone/>
            </a:pPr>
            <a:endParaRPr>
              <a:solidFill>
                <a:schemeClr val="lt1"/>
              </a:solidFill>
            </a:endParaRPr>
          </a:p>
        </p:txBody>
      </p:sp>
      <p:pic>
        <p:nvPicPr>
          <p:cNvPr id="201" name="Google Shape;201;p32"/>
          <p:cNvPicPr preferRelativeResize="0"/>
          <p:nvPr/>
        </p:nvPicPr>
        <p:blipFill>
          <a:blip r:embed="rId3">
            <a:alphaModFix/>
          </a:blip>
          <a:stretch>
            <a:fillRect/>
          </a:stretch>
        </p:blipFill>
        <p:spPr>
          <a:xfrm>
            <a:off x="1157050" y="1344503"/>
            <a:ext cx="2581275" cy="3369600"/>
          </a:xfrm>
          <a:prstGeom prst="rect">
            <a:avLst/>
          </a:prstGeom>
          <a:noFill/>
          <a:ln>
            <a:noFill/>
          </a:ln>
        </p:spPr>
      </p:pic>
      <p:pic>
        <p:nvPicPr>
          <p:cNvPr id="202" name="Google Shape;202;p32"/>
          <p:cNvPicPr preferRelativeResize="0"/>
          <p:nvPr/>
        </p:nvPicPr>
        <p:blipFill>
          <a:blip r:embed="rId4">
            <a:alphaModFix/>
          </a:blip>
          <a:stretch>
            <a:fillRect/>
          </a:stretch>
        </p:blipFill>
        <p:spPr>
          <a:xfrm>
            <a:off x="4524400" y="1374200"/>
            <a:ext cx="2305050" cy="331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11700" y="140075"/>
            <a:ext cx="8520600" cy="6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Evaluation for Content - Based Recomm...</a:t>
            </a:r>
            <a:endParaRPr b="1">
              <a:latin typeface="Montserrat"/>
              <a:ea typeface="Montserrat"/>
              <a:cs typeface="Montserrat"/>
              <a:sym typeface="Montserrat"/>
            </a:endParaRPr>
          </a:p>
        </p:txBody>
      </p:sp>
      <p:pic>
        <p:nvPicPr>
          <p:cNvPr id="208" name="Google Shape;208;p33"/>
          <p:cNvPicPr preferRelativeResize="0"/>
          <p:nvPr/>
        </p:nvPicPr>
        <p:blipFill>
          <a:blip r:embed="rId3">
            <a:alphaModFix/>
          </a:blip>
          <a:stretch>
            <a:fillRect/>
          </a:stretch>
        </p:blipFill>
        <p:spPr>
          <a:xfrm>
            <a:off x="2085350" y="861925"/>
            <a:ext cx="6987724" cy="1961225"/>
          </a:xfrm>
          <a:prstGeom prst="rect">
            <a:avLst/>
          </a:prstGeom>
          <a:noFill/>
          <a:ln>
            <a:noFill/>
          </a:ln>
        </p:spPr>
      </p:pic>
      <p:pic>
        <p:nvPicPr>
          <p:cNvPr id="209" name="Google Shape;209;p33"/>
          <p:cNvPicPr preferRelativeResize="0"/>
          <p:nvPr/>
        </p:nvPicPr>
        <p:blipFill>
          <a:blip r:embed="rId4">
            <a:alphaModFix/>
          </a:blip>
          <a:stretch>
            <a:fillRect/>
          </a:stretch>
        </p:blipFill>
        <p:spPr>
          <a:xfrm>
            <a:off x="259622" y="2883500"/>
            <a:ext cx="8813453" cy="2087975"/>
          </a:xfrm>
          <a:prstGeom prst="rect">
            <a:avLst/>
          </a:prstGeom>
          <a:noFill/>
          <a:ln>
            <a:noFill/>
          </a:ln>
        </p:spPr>
      </p:pic>
      <p:sp>
        <p:nvSpPr>
          <p:cNvPr id="210" name="Google Shape;210;p33"/>
          <p:cNvSpPr txBox="1"/>
          <p:nvPr/>
        </p:nvSpPr>
        <p:spPr>
          <a:xfrm>
            <a:off x="108950" y="1229450"/>
            <a:ext cx="1976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recall@5:0.83814</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recall@10:0.8630</a:t>
            </a: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highlight>
                  <a:srgbClr val="FFFFFF"/>
                </a:highlight>
                <a:latin typeface="Montserrat"/>
                <a:ea typeface="Montserrat"/>
                <a:cs typeface="Montserrat"/>
                <a:sym typeface="Montserrat"/>
              </a:rPr>
              <a:t>recall@15:0.8680</a:t>
            </a:r>
            <a:endParaRPr sz="1600" b="1">
              <a:solidFill>
                <a:schemeClr val="lt1"/>
              </a:solidFill>
              <a:highlight>
                <a:srgbClr val="FFFFFF"/>
              </a:highlight>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16" name="Google Shape;216;p34"/>
          <p:cNvSpPr txBox="1">
            <a:spLocks noGrp="1"/>
          </p:cNvSpPr>
          <p:nvPr>
            <p:ph type="body" idx="1"/>
          </p:nvPr>
        </p:nvSpPr>
        <p:spPr>
          <a:xfrm>
            <a:off x="311700" y="1206125"/>
            <a:ext cx="7143000" cy="190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High Volume of Data.</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Elevating evaluation score for the models.</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Crashing of session due to large pivot matrix.</a:t>
            </a:r>
            <a:endParaRPr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latin typeface="Montserrat"/>
                <a:ea typeface="Montserrat"/>
                <a:cs typeface="Montserrat"/>
                <a:sym typeface="Montserrat"/>
              </a:rPr>
              <a:t>Choosing optimal number of </a:t>
            </a:r>
            <a:r>
              <a:rPr lang="en-GB" b="1">
                <a:solidFill>
                  <a:schemeClr val="lt1"/>
                </a:solidFill>
                <a:highlight>
                  <a:srgbClr val="FFFFFE"/>
                </a:highlight>
                <a:latin typeface="Montserrat"/>
                <a:ea typeface="Montserrat"/>
                <a:cs typeface="Montserrat"/>
                <a:sym typeface="Montserrat"/>
              </a:rPr>
              <a:t>Factors in SVD.</a:t>
            </a:r>
            <a:endParaRPr b="1">
              <a:solidFill>
                <a:schemeClr val="lt1"/>
              </a:solidFill>
              <a:highlight>
                <a:srgbClr val="FFFFFE"/>
              </a:highlight>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b="1">
                <a:solidFill>
                  <a:schemeClr val="lt1"/>
                </a:solidFill>
                <a:highlight>
                  <a:srgbClr val="FFFFFE"/>
                </a:highlight>
                <a:latin typeface="Montserrat"/>
                <a:ea typeface="Montserrat"/>
                <a:cs typeface="Montserrat"/>
                <a:sym typeface="Montserrat"/>
              </a:rPr>
              <a:t>Implementing of Hybrid recommendation Model.</a:t>
            </a:r>
            <a:endParaRPr b="1">
              <a:solidFill>
                <a:schemeClr val="lt1"/>
              </a:solidFill>
              <a:highlight>
                <a:srgbClr val="FFFFFE"/>
              </a:highlight>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22" name="Google Shape;222;p35"/>
          <p:cNvSpPr txBox="1"/>
          <p:nvPr/>
        </p:nvSpPr>
        <p:spPr>
          <a:xfrm>
            <a:off x="545200" y="1225400"/>
            <a:ext cx="6372600" cy="2616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got </a:t>
            </a:r>
            <a:r>
              <a:rPr lang="en-GB" sz="1600" b="1">
                <a:solidFill>
                  <a:schemeClr val="lt1"/>
                </a:solidFill>
                <a:highlight>
                  <a:srgbClr val="FFFFFF"/>
                </a:highlight>
                <a:latin typeface="Montserrat"/>
                <a:ea typeface="Montserrat"/>
                <a:cs typeface="Montserrat"/>
                <a:sym typeface="Montserrat"/>
              </a:rPr>
              <a:t>recall@5: 0.3847 and recall@10: 0.4759</a:t>
            </a:r>
            <a:r>
              <a:rPr lang="en-GB" sz="1600" b="1">
                <a:solidFill>
                  <a:schemeClr val="lt1"/>
                </a:solidFill>
                <a:latin typeface="Montserrat"/>
                <a:ea typeface="Montserrat"/>
                <a:cs typeface="Montserrat"/>
                <a:sym typeface="Montserrat"/>
              </a:rPr>
              <a:t> for collaborative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We got </a:t>
            </a:r>
            <a:r>
              <a:rPr lang="en-GB" sz="1600" b="1">
                <a:solidFill>
                  <a:schemeClr val="lt1"/>
                </a:solidFill>
                <a:highlight>
                  <a:srgbClr val="FFFFFF"/>
                </a:highlight>
                <a:latin typeface="Montserrat"/>
                <a:ea typeface="Montserrat"/>
                <a:cs typeface="Montserrat"/>
                <a:sym typeface="Montserrat"/>
              </a:rPr>
              <a:t>recall@5: 0.83814 and recall@10: 0.8630</a:t>
            </a:r>
            <a:r>
              <a:rPr lang="en-GB" sz="1600" b="1">
                <a:solidFill>
                  <a:schemeClr val="lt1"/>
                </a:solidFill>
                <a:latin typeface="Montserrat"/>
                <a:ea typeface="Montserrat"/>
                <a:cs typeface="Montserrat"/>
                <a:sym typeface="Montserrat"/>
              </a:rPr>
              <a:t> for content-based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As we can see We are getting better recall value for content-based model than collaborative model.</a:t>
            </a: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So we can conclude that content-based model is optimal model for product recommendation.</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2374325" y="1815750"/>
            <a:ext cx="4179300" cy="118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600" b="1">
                <a:latin typeface="Montserrat"/>
                <a:ea typeface="Montserrat"/>
                <a:cs typeface="Montserrat"/>
                <a:sym typeface="Montserrat"/>
              </a:rPr>
              <a:t>Thank You</a:t>
            </a:r>
            <a:endParaRPr sz="5600" b="1">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66125" y="132275"/>
            <a:ext cx="8520600" cy="6381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8" name="Google Shape;68;p15"/>
          <p:cNvSpPr txBox="1">
            <a:spLocks noGrp="1"/>
          </p:cNvSpPr>
          <p:nvPr>
            <p:ph type="body" idx="1"/>
          </p:nvPr>
        </p:nvSpPr>
        <p:spPr>
          <a:xfrm>
            <a:off x="166125" y="770375"/>
            <a:ext cx="5794500" cy="3929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Many online businesses rely on customer reviews and ratings. Explicit feedback is especially important in the ecommerce industry where all customer engagements are impacted by these ratings. Amazon relies on such rating data to power its recommendation engine to provide the best beauty product recommendations that are personalized and most relevant to the user.</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Build a recommender engine that reviews the customer ratings and purchase history to recommend items and improve sales for beauty products.</a:t>
            </a:r>
            <a:endParaRPr>
              <a:solidFill>
                <a:srgbClr val="595858"/>
              </a:solidFill>
              <a:highlight>
                <a:srgbClr val="FFFFFF"/>
              </a:highlight>
              <a:latin typeface="Roboto"/>
              <a:ea typeface="Roboto"/>
              <a:cs typeface="Roboto"/>
              <a:sym typeface="Roboto"/>
            </a:endParaRPr>
          </a:p>
          <a:p>
            <a:pPr marL="457200" lvl="0" indent="0" algn="l" rtl="0">
              <a:spcBef>
                <a:spcPts val="160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69" name="Google Shape;69;p15"/>
          <p:cNvPicPr preferRelativeResize="0"/>
          <p:nvPr/>
        </p:nvPicPr>
        <p:blipFill>
          <a:blip r:embed="rId3">
            <a:alphaModFix/>
          </a:blip>
          <a:stretch>
            <a:fillRect/>
          </a:stretch>
        </p:blipFill>
        <p:spPr>
          <a:xfrm>
            <a:off x="5867175" y="1051750"/>
            <a:ext cx="3225849" cy="270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5" name="Google Shape;75;p16"/>
          <p:cNvSpPr txBox="1">
            <a:spLocks noGrp="1"/>
          </p:cNvSpPr>
          <p:nvPr>
            <p:ph type="body" idx="1"/>
          </p:nvPr>
        </p:nvSpPr>
        <p:spPr>
          <a:xfrm>
            <a:off x="311700" y="1299500"/>
            <a:ext cx="3625800" cy="2778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reviewerID - UserId</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asin - ProductId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reviewer Name - User Name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helpful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 Text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overall - Rating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summary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unixReviewTime </a:t>
            </a:r>
            <a:endParaRPr sz="1600" b="1">
              <a:solidFill>
                <a:schemeClr val="lt1"/>
              </a:solidFill>
              <a:highlight>
                <a:srgbClr val="FFFFFF"/>
              </a:highlight>
              <a:latin typeface="Montserrat"/>
              <a:ea typeface="Montserrat"/>
              <a:cs typeface="Montserrat"/>
              <a:sym typeface="Montserrat"/>
            </a:endParaRPr>
          </a:p>
          <a:p>
            <a:pPr marL="457200" lvl="0" indent="-330200" algn="l" rtl="0">
              <a:spcBef>
                <a:spcPts val="0"/>
              </a:spcBef>
              <a:spcAft>
                <a:spcPts val="0"/>
              </a:spcAft>
              <a:buClr>
                <a:schemeClr val="lt1"/>
              </a:buClr>
              <a:buSzPts val="1600"/>
              <a:buFont typeface="Montserrat"/>
              <a:buChar char="➢"/>
            </a:pPr>
            <a:r>
              <a:rPr lang="en-GB" sz="1600" b="1">
                <a:solidFill>
                  <a:schemeClr val="lt1"/>
                </a:solidFill>
                <a:highlight>
                  <a:srgbClr val="FFFFFF"/>
                </a:highlight>
                <a:latin typeface="Montserrat"/>
                <a:ea typeface="Montserrat"/>
                <a:cs typeface="Montserrat"/>
                <a:sym typeface="Montserrat"/>
              </a:rPr>
              <a:t>review Time</a:t>
            </a:r>
            <a:endParaRPr sz="1600" b="1">
              <a:solidFill>
                <a:schemeClr val="lt1"/>
              </a:solidFill>
              <a:latin typeface="Montserrat"/>
              <a:ea typeface="Montserrat"/>
              <a:cs typeface="Montserrat"/>
              <a:sym typeface="Montserrat"/>
            </a:endParaRPr>
          </a:p>
        </p:txBody>
      </p:sp>
      <p:pic>
        <p:nvPicPr>
          <p:cNvPr id="76" name="Google Shape;76;p16"/>
          <p:cNvPicPr preferRelativeResize="0"/>
          <p:nvPr/>
        </p:nvPicPr>
        <p:blipFill>
          <a:blip r:embed="rId3">
            <a:alphaModFix/>
          </a:blip>
          <a:stretch>
            <a:fillRect/>
          </a:stretch>
        </p:blipFill>
        <p:spPr>
          <a:xfrm>
            <a:off x="4164750" y="1844225"/>
            <a:ext cx="4040700" cy="2443300"/>
          </a:xfrm>
          <a:prstGeom prst="rect">
            <a:avLst/>
          </a:prstGeom>
          <a:noFill/>
          <a:ln>
            <a:noFill/>
          </a:ln>
        </p:spPr>
      </p:pic>
      <p:sp>
        <p:nvSpPr>
          <p:cNvPr id="77" name="Google Shape;77;p16"/>
          <p:cNvSpPr txBox="1"/>
          <p:nvPr/>
        </p:nvSpPr>
        <p:spPr>
          <a:xfrm>
            <a:off x="4164750" y="1066050"/>
            <a:ext cx="3997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Total Row - 198502</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600" b="1">
                <a:solidFill>
                  <a:schemeClr val="lt1"/>
                </a:solidFill>
                <a:latin typeface="Montserrat"/>
                <a:ea typeface="Montserrat"/>
                <a:cs typeface="Montserrat"/>
                <a:sym typeface="Montserrat"/>
              </a:rPr>
              <a:t>Total columns - 9</a:t>
            </a:r>
            <a:endParaRPr sz="1600" b="1">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Recommended Systems</a:t>
            </a:r>
            <a:endParaRPr b="1">
              <a:latin typeface="Montserrat"/>
              <a:ea typeface="Montserrat"/>
              <a:cs typeface="Montserrat"/>
              <a:sym typeface="Montserrat"/>
            </a:endParaRPr>
          </a:p>
        </p:txBody>
      </p:sp>
      <p:sp>
        <p:nvSpPr>
          <p:cNvPr id="83" name="Google Shape;83;p17"/>
          <p:cNvSpPr txBox="1">
            <a:spLocks noGrp="1"/>
          </p:cNvSpPr>
          <p:nvPr>
            <p:ph type="body" idx="1"/>
          </p:nvPr>
        </p:nvSpPr>
        <p:spPr>
          <a:xfrm>
            <a:off x="78275" y="1120525"/>
            <a:ext cx="4886100" cy="3439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Sharp system that provides idea about item to users that might interest them.</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457200" lvl="0" indent="-330200" algn="l" rtl="0">
              <a:spcBef>
                <a:spcPts val="0"/>
              </a:spcBef>
              <a:spcAft>
                <a:spcPts val="0"/>
              </a:spcAft>
              <a:buClr>
                <a:schemeClr val="lt1"/>
              </a:buClr>
              <a:buSzPts val="1600"/>
              <a:buChar char="➢"/>
            </a:pPr>
            <a:r>
              <a:rPr lang="en-GB" sz="1600" b="1">
                <a:solidFill>
                  <a:schemeClr val="lt1"/>
                </a:solidFill>
                <a:latin typeface="Montserrat"/>
                <a:ea typeface="Montserrat"/>
                <a:cs typeface="Montserrat"/>
                <a:sym typeface="Montserrat"/>
              </a:rPr>
              <a:t>Recommendation system is subclass of information filtering to predict preferences to the items used by or for users. It personalize recommendation and deals with information overload. These demands throws some challenges so different approaches like memory based, model based are used.</a:t>
            </a:r>
            <a:r>
              <a:rPr lang="en-GB" sz="1600" b="1">
                <a:solidFill>
                  <a:schemeClr val="lt1"/>
                </a:solidFill>
              </a:rPr>
              <a:t> </a:t>
            </a:r>
            <a:endParaRPr sz="1600" b="1">
              <a:solidFill>
                <a:schemeClr val="lt1"/>
              </a:solidFill>
            </a:endParaRPr>
          </a:p>
        </p:txBody>
      </p:sp>
      <p:pic>
        <p:nvPicPr>
          <p:cNvPr id="84" name="Google Shape;84;p17"/>
          <p:cNvPicPr preferRelativeResize="0"/>
          <p:nvPr/>
        </p:nvPicPr>
        <p:blipFill>
          <a:blip r:embed="rId3">
            <a:alphaModFix/>
          </a:blip>
          <a:stretch>
            <a:fillRect/>
          </a:stretch>
        </p:blipFill>
        <p:spPr>
          <a:xfrm>
            <a:off x="4964525" y="1237250"/>
            <a:ext cx="4054200" cy="301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Product Recommendation</a:t>
            </a:r>
            <a:endParaRPr b="1">
              <a:latin typeface="Montserrat"/>
              <a:ea typeface="Montserrat"/>
              <a:cs typeface="Montserrat"/>
              <a:sym typeface="Montserrat"/>
            </a:endParaRPr>
          </a:p>
        </p:txBody>
      </p:sp>
      <p:sp>
        <p:nvSpPr>
          <p:cNvPr id="90" name="Google Shape;90;p18"/>
          <p:cNvSpPr txBox="1">
            <a:spLocks noGrp="1"/>
          </p:cNvSpPr>
          <p:nvPr>
            <p:ph type="body" idx="1"/>
          </p:nvPr>
        </p:nvSpPr>
        <p:spPr>
          <a:xfrm>
            <a:off x="311700" y="1152475"/>
            <a:ext cx="3546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1" name="Google Shape;91;p18"/>
          <p:cNvPicPr preferRelativeResize="0"/>
          <p:nvPr/>
        </p:nvPicPr>
        <p:blipFill>
          <a:blip r:embed="rId3">
            <a:alphaModFix/>
          </a:blip>
          <a:stretch>
            <a:fillRect/>
          </a:stretch>
        </p:blipFill>
        <p:spPr>
          <a:xfrm>
            <a:off x="4302475" y="1277075"/>
            <a:ext cx="4571951" cy="3291800"/>
          </a:xfrm>
          <a:prstGeom prst="rect">
            <a:avLst/>
          </a:prstGeom>
          <a:noFill/>
          <a:ln>
            <a:noFill/>
          </a:ln>
        </p:spPr>
      </p:pic>
      <p:pic>
        <p:nvPicPr>
          <p:cNvPr id="92" name="Google Shape;92;p18"/>
          <p:cNvPicPr preferRelativeResize="0"/>
          <p:nvPr/>
        </p:nvPicPr>
        <p:blipFill>
          <a:blip r:embed="rId4">
            <a:alphaModFix/>
          </a:blip>
          <a:stretch>
            <a:fillRect/>
          </a:stretch>
        </p:blipFill>
        <p:spPr>
          <a:xfrm>
            <a:off x="653650" y="1214775"/>
            <a:ext cx="3415650"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Montserrat"/>
                <a:ea typeface="Montserrat"/>
                <a:cs typeface="Montserrat"/>
                <a:sym typeface="Montserrat"/>
              </a:rPr>
              <a:t>Need of recommendation systems:</a:t>
            </a:r>
            <a:endParaRPr b="1">
              <a:latin typeface="Montserrat"/>
              <a:ea typeface="Montserrat"/>
              <a:cs typeface="Montserrat"/>
              <a:sym typeface="Montserrat"/>
            </a:endParaRPr>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9" name="Google Shape;99;p19"/>
          <p:cNvPicPr preferRelativeResize="0"/>
          <p:nvPr/>
        </p:nvPicPr>
        <p:blipFill>
          <a:blip r:embed="rId3">
            <a:alphaModFix/>
          </a:blip>
          <a:stretch>
            <a:fillRect/>
          </a:stretch>
        </p:blipFill>
        <p:spPr>
          <a:xfrm>
            <a:off x="1472875" y="1152475"/>
            <a:ext cx="5522600" cy="3577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b="1">
                <a:latin typeface="Montserrat"/>
                <a:ea typeface="Montserrat"/>
                <a:cs typeface="Montserrat"/>
                <a:sym typeface="Montserrat"/>
              </a:rPr>
              <a:t>Approaches of Recommendation System</a:t>
            </a:r>
            <a:r>
              <a:rPr lang="en-GB" b="1">
                <a:solidFill>
                  <a:srgbClr val="980000"/>
                </a:solidFill>
                <a:latin typeface="Montserrat"/>
                <a:ea typeface="Montserrat"/>
                <a:cs typeface="Montserrat"/>
                <a:sym typeface="Montserrat"/>
              </a:rPr>
              <a:t> </a:t>
            </a:r>
            <a:endParaRPr sz="3800" b="1">
              <a:solidFill>
                <a:srgbClr val="980000"/>
              </a:solidFill>
              <a:latin typeface="Montserrat"/>
              <a:ea typeface="Montserrat"/>
              <a:cs typeface="Montserrat"/>
              <a:sym typeface="Montserrat"/>
            </a:endParaRPr>
          </a:p>
        </p:txBody>
      </p:sp>
      <p:sp>
        <p:nvSpPr>
          <p:cNvPr id="105" name="Google Shape;105;p20"/>
          <p:cNvSpPr txBox="1">
            <a:spLocks noGrp="1"/>
          </p:cNvSpPr>
          <p:nvPr>
            <p:ph type="body" idx="1"/>
          </p:nvPr>
        </p:nvSpPr>
        <p:spPr>
          <a:xfrm>
            <a:off x="311700" y="1268375"/>
            <a:ext cx="4500600" cy="33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134F5C"/>
                </a:solidFill>
                <a:latin typeface="Montserrat"/>
                <a:ea typeface="Montserrat"/>
                <a:cs typeface="Montserrat"/>
                <a:sym typeface="Montserrat"/>
              </a:rPr>
              <a:t>Recommendation system is usually classified on rating estimation:</a:t>
            </a:r>
            <a:endParaRPr b="1">
              <a:solidFill>
                <a:srgbClr val="134F5C"/>
              </a:solidFill>
              <a:latin typeface="Montserrat"/>
              <a:ea typeface="Montserrat"/>
              <a:cs typeface="Montserrat"/>
              <a:sym typeface="Montserrat"/>
            </a:endParaRPr>
          </a:p>
          <a:p>
            <a:pPr marL="0" lvl="0" indent="0" algn="l" rtl="0">
              <a:spcBef>
                <a:spcPts val="0"/>
              </a:spcBef>
              <a:spcAft>
                <a:spcPts val="0"/>
              </a:spcAft>
              <a:buNone/>
            </a:pP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Collaborative Filtering system</a:t>
            </a: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Content based system</a:t>
            </a:r>
            <a:endParaRPr b="1">
              <a:solidFill>
                <a:srgbClr val="134F5C"/>
              </a:solidFill>
              <a:latin typeface="Montserrat"/>
              <a:ea typeface="Montserrat"/>
              <a:cs typeface="Montserrat"/>
              <a:sym typeface="Montserrat"/>
            </a:endParaRPr>
          </a:p>
          <a:p>
            <a:pPr marL="457200" lvl="0" indent="-342900" algn="l" rtl="0">
              <a:spcBef>
                <a:spcPts val="0"/>
              </a:spcBef>
              <a:spcAft>
                <a:spcPts val="0"/>
              </a:spcAft>
              <a:buClr>
                <a:srgbClr val="134F5C"/>
              </a:buClr>
              <a:buSzPts val="1800"/>
              <a:buFont typeface="Montserrat"/>
              <a:buChar char="➢"/>
            </a:pPr>
            <a:r>
              <a:rPr lang="en-GB" b="1">
                <a:solidFill>
                  <a:srgbClr val="134F5C"/>
                </a:solidFill>
                <a:latin typeface="Montserrat"/>
                <a:ea typeface="Montserrat"/>
                <a:cs typeface="Montserrat"/>
                <a:sym typeface="Montserrat"/>
              </a:rPr>
              <a:t>Hybrid based system</a:t>
            </a:r>
            <a:endParaRPr b="1">
              <a:solidFill>
                <a:srgbClr val="134F5C"/>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None/>
            </a:pPr>
            <a:r>
              <a:rPr lang="en-GB"/>
              <a:t>ative Filtering system  Content based sy</a:t>
            </a:r>
            <a:endParaRPr>
              <a:solidFill>
                <a:srgbClr val="134F5C"/>
              </a:solidFill>
            </a:endParaRPr>
          </a:p>
        </p:txBody>
      </p:sp>
      <p:pic>
        <p:nvPicPr>
          <p:cNvPr id="106" name="Google Shape;106;p20"/>
          <p:cNvPicPr preferRelativeResize="0"/>
          <p:nvPr/>
        </p:nvPicPr>
        <p:blipFill>
          <a:blip r:embed="rId3">
            <a:alphaModFix/>
          </a:blip>
          <a:stretch>
            <a:fillRect/>
          </a:stretch>
        </p:blipFill>
        <p:spPr>
          <a:xfrm>
            <a:off x="4812300" y="1193450"/>
            <a:ext cx="4026901" cy="330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highlight>
                  <a:srgbClr val="FFFFFF"/>
                </a:highlight>
                <a:latin typeface="Montserrat"/>
                <a:ea typeface="Montserrat"/>
                <a:cs typeface="Montserrat"/>
                <a:sym typeface="Montserrat"/>
              </a:rPr>
              <a:t>Exploratory Data Analysis</a:t>
            </a:r>
            <a:endParaRPr b="1">
              <a:latin typeface="Montserrat"/>
              <a:ea typeface="Montserrat"/>
              <a:cs typeface="Montserrat"/>
              <a:sym typeface="Montserrat"/>
            </a:endParaRPr>
          </a:p>
        </p:txBody>
      </p:sp>
      <p:pic>
        <p:nvPicPr>
          <p:cNvPr id="112" name="Google Shape;112;p21"/>
          <p:cNvPicPr preferRelativeResize="0"/>
          <p:nvPr/>
        </p:nvPicPr>
        <p:blipFill>
          <a:blip r:embed="rId3">
            <a:alphaModFix/>
          </a:blip>
          <a:stretch>
            <a:fillRect/>
          </a:stretch>
        </p:blipFill>
        <p:spPr>
          <a:xfrm>
            <a:off x="3883600" y="1335775"/>
            <a:ext cx="4694701" cy="3136849"/>
          </a:xfrm>
          <a:prstGeom prst="rect">
            <a:avLst/>
          </a:prstGeom>
          <a:noFill/>
          <a:ln>
            <a:noFill/>
          </a:ln>
        </p:spPr>
      </p:pic>
      <p:sp>
        <p:nvSpPr>
          <p:cNvPr id="113" name="Google Shape;113;p21"/>
          <p:cNvSpPr txBox="1"/>
          <p:nvPr/>
        </p:nvSpPr>
        <p:spPr>
          <a:xfrm>
            <a:off x="270275" y="1394850"/>
            <a:ext cx="36132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  Feature Name - ProductId</a:t>
            </a:r>
            <a:endParaRPr sz="18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Plotted graph has only top 10 products.</a:t>
            </a:r>
            <a:endParaRPr sz="16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914400" lvl="1" indent="-330200" algn="l" rtl="0">
              <a:spcBef>
                <a:spcPts val="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The graph is showing how many times a particular product has been sold.</a:t>
            </a: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627</Words>
  <Application>Microsoft Office PowerPoint</Application>
  <PresentationFormat>On-screen Show (16:9)</PresentationFormat>
  <Paragraphs>109</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Montserrat</vt:lpstr>
      <vt:lpstr>Roboto</vt:lpstr>
      <vt:lpstr>Courier New</vt:lpstr>
      <vt:lpstr>Arial</vt:lpstr>
      <vt:lpstr>Simple Light</vt:lpstr>
      <vt:lpstr>Capstone Project   Product Recommendation Engine   </vt:lpstr>
      <vt:lpstr>Content</vt:lpstr>
      <vt:lpstr>Problem Statement</vt:lpstr>
      <vt:lpstr>Data Summary</vt:lpstr>
      <vt:lpstr>Recommended Systems</vt:lpstr>
      <vt:lpstr>Product Recommendation</vt:lpstr>
      <vt:lpstr>Need of recommendation systems:</vt:lpstr>
      <vt:lpstr>Approaches of Recommendation System </vt:lpstr>
      <vt:lpstr>Exploratory Data Analysis</vt:lpstr>
      <vt:lpstr>EDA Contd.</vt:lpstr>
      <vt:lpstr>EDA Contd.</vt:lpstr>
      <vt:lpstr>EDA Contd.</vt:lpstr>
      <vt:lpstr>EDA Contd.</vt:lpstr>
      <vt:lpstr>SVD - Singular Value Decomposition </vt:lpstr>
      <vt:lpstr>Collaborative Recommendation System</vt:lpstr>
      <vt:lpstr>Evaluation for Collaborative Filtering</vt:lpstr>
      <vt:lpstr>Content-Based Recommendation System</vt:lpstr>
      <vt:lpstr>PowerPoint Presentation</vt:lpstr>
      <vt:lpstr>Cosine Similarity</vt:lpstr>
      <vt:lpstr>Token Relevance to a Particular User </vt:lpstr>
      <vt:lpstr>Evaluation for Content - Based Recomm...</vt:lpstr>
      <vt:lpstr>Challenges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Product Recommendation Engine   </dc:title>
  <dc:creator>CHANTI</dc:creator>
  <cp:lastModifiedBy>Laxman</cp:lastModifiedBy>
  <cp:revision>1</cp:revision>
  <dcterms:modified xsi:type="dcterms:W3CDTF">2022-07-13T09:00:43Z</dcterms:modified>
</cp:coreProperties>
</file>